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833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29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29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0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76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0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36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2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16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217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630F4-E5FF-4521-A5F5-E60F4CDA6DA4}" type="datetimeFigureOut">
              <a:rPr lang="en-GB" smtClean="0"/>
              <a:t>10/01/2017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26772-7D52-4E00-A336-DE36BA8642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5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 flipV="1">
            <a:off x="3468370" y="9141460"/>
            <a:ext cx="1971040" cy="468630"/>
          </a:xfrm>
          <a:custGeom>
            <a:avLst/>
            <a:gdLst>
              <a:gd name="T0" fmla="*/ 0 w 1943735"/>
              <a:gd name="T1" fmla="*/ 404813 h 539750"/>
              <a:gd name="T2" fmla="*/ 1741329 w 1943735"/>
              <a:gd name="T3" fmla="*/ 404813 h 539750"/>
              <a:gd name="T4" fmla="*/ 1741329 w 1943735"/>
              <a:gd name="T5" fmla="*/ 134938 h 539750"/>
              <a:gd name="T6" fmla="*/ 1673860 w 1943735"/>
              <a:gd name="T7" fmla="*/ 134938 h 539750"/>
              <a:gd name="T8" fmla="*/ 1808798 w 1943735"/>
              <a:gd name="T9" fmla="*/ 0 h 539750"/>
              <a:gd name="T10" fmla="*/ 1943735 w 1943735"/>
              <a:gd name="T11" fmla="*/ 134938 h 539750"/>
              <a:gd name="T12" fmla="*/ 1876266 w 1943735"/>
              <a:gd name="T13" fmla="*/ 134938 h 539750"/>
              <a:gd name="T14" fmla="*/ 1876266 w 1943735"/>
              <a:gd name="T15" fmla="*/ 539750 h 539750"/>
              <a:gd name="T16" fmla="*/ 0 w 1943735"/>
              <a:gd name="T17" fmla="*/ 539750 h 539750"/>
              <a:gd name="T18" fmla="*/ 0 w 1943735"/>
              <a:gd name="T19" fmla="*/ 404813 h 5397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43735" h="539750">
                <a:moveTo>
                  <a:pt x="0" y="404813"/>
                </a:moveTo>
                <a:lnTo>
                  <a:pt x="1741329" y="404813"/>
                </a:lnTo>
                <a:lnTo>
                  <a:pt x="1741329" y="134938"/>
                </a:lnTo>
                <a:lnTo>
                  <a:pt x="1673860" y="134938"/>
                </a:lnTo>
                <a:lnTo>
                  <a:pt x="1808798" y="0"/>
                </a:lnTo>
                <a:lnTo>
                  <a:pt x="1943735" y="134938"/>
                </a:lnTo>
                <a:lnTo>
                  <a:pt x="1876266" y="134938"/>
                </a:lnTo>
                <a:lnTo>
                  <a:pt x="1876266" y="539750"/>
                </a:lnTo>
                <a:lnTo>
                  <a:pt x="0" y="539750"/>
                </a:lnTo>
                <a:lnTo>
                  <a:pt x="0" y="404813"/>
                </a:lnTo>
                <a:close/>
              </a:path>
            </a:pathLst>
          </a:cu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V="1">
            <a:off x="3635896" y="548680"/>
            <a:ext cx="1998980" cy="683260"/>
          </a:xfrm>
          <a:custGeom>
            <a:avLst/>
            <a:gdLst>
              <a:gd name="T0" fmla="*/ 0 w 1943735"/>
              <a:gd name="T1" fmla="*/ 404813 h 539750"/>
              <a:gd name="T2" fmla="*/ 1741329 w 1943735"/>
              <a:gd name="T3" fmla="*/ 404813 h 539750"/>
              <a:gd name="T4" fmla="*/ 1741329 w 1943735"/>
              <a:gd name="T5" fmla="*/ 134938 h 539750"/>
              <a:gd name="T6" fmla="*/ 1673860 w 1943735"/>
              <a:gd name="T7" fmla="*/ 134938 h 539750"/>
              <a:gd name="T8" fmla="*/ 1808798 w 1943735"/>
              <a:gd name="T9" fmla="*/ 0 h 539750"/>
              <a:gd name="T10" fmla="*/ 1943735 w 1943735"/>
              <a:gd name="T11" fmla="*/ 134938 h 539750"/>
              <a:gd name="T12" fmla="*/ 1876266 w 1943735"/>
              <a:gd name="T13" fmla="*/ 134938 h 539750"/>
              <a:gd name="T14" fmla="*/ 1876266 w 1943735"/>
              <a:gd name="T15" fmla="*/ 539750 h 539750"/>
              <a:gd name="T16" fmla="*/ 0 w 1943735"/>
              <a:gd name="T17" fmla="*/ 539750 h 539750"/>
              <a:gd name="T18" fmla="*/ 0 w 1943735"/>
              <a:gd name="T19" fmla="*/ 404813 h 5397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43735" h="539750">
                <a:moveTo>
                  <a:pt x="0" y="404813"/>
                </a:moveTo>
                <a:lnTo>
                  <a:pt x="1741329" y="404813"/>
                </a:lnTo>
                <a:lnTo>
                  <a:pt x="1741329" y="134938"/>
                </a:lnTo>
                <a:lnTo>
                  <a:pt x="1673860" y="134938"/>
                </a:lnTo>
                <a:lnTo>
                  <a:pt x="1808798" y="0"/>
                </a:lnTo>
                <a:lnTo>
                  <a:pt x="1943735" y="134938"/>
                </a:lnTo>
                <a:lnTo>
                  <a:pt x="1876266" y="134938"/>
                </a:lnTo>
                <a:lnTo>
                  <a:pt x="1876266" y="539750"/>
                </a:lnTo>
                <a:lnTo>
                  <a:pt x="0" y="539750"/>
                </a:lnTo>
                <a:lnTo>
                  <a:pt x="0" y="404813"/>
                </a:lnTo>
                <a:close/>
              </a:path>
            </a:pathLst>
          </a:cu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  <p:sp>
        <p:nvSpPr>
          <p:cNvPr id="6" name="Freeform 67"/>
          <p:cNvSpPr>
            <a:spLocks/>
          </p:cNvSpPr>
          <p:nvPr/>
        </p:nvSpPr>
        <p:spPr bwMode="auto">
          <a:xfrm>
            <a:off x="264794" y="260648"/>
            <a:ext cx="2974975" cy="828675"/>
          </a:xfrm>
          <a:custGeom>
            <a:avLst/>
            <a:gdLst>
              <a:gd name="T0" fmla="*/ 0 w 2840382"/>
              <a:gd name="T1" fmla="*/ 82868 h 748700"/>
              <a:gd name="T2" fmla="*/ 22968 w 2840382"/>
              <a:gd name="T3" fmla="*/ 24271 h 748700"/>
              <a:gd name="T4" fmla="*/ 78418 w 2840382"/>
              <a:gd name="T5" fmla="*/ 0 h 748700"/>
              <a:gd name="T6" fmla="*/ 2896557 w 2840382"/>
              <a:gd name="T7" fmla="*/ 0 h 748700"/>
              <a:gd name="T8" fmla="*/ 2952007 w 2840382"/>
              <a:gd name="T9" fmla="*/ 24271 h 748700"/>
              <a:gd name="T10" fmla="*/ 2974975 w 2840382"/>
              <a:gd name="T11" fmla="*/ 82868 h 748700"/>
              <a:gd name="T12" fmla="*/ 2974975 w 2840382"/>
              <a:gd name="T13" fmla="*/ 745808 h 748700"/>
              <a:gd name="T14" fmla="*/ 2952007 w 2840382"/>
              <a:gd name="T15" fmla="*/ 804404 h 748700"/>
              <a:gd name="T16" fmla="*/ 2896557 w 2840382"/>
              <a:gd name="T17" fmla="*/ 828675 h 748700"/>
              <a:gd name="T18" fmla="*/ 78418 w 2840382"/>
              <a:gd name="T19" fmla="*/ 828675 h 748700"/>
              <a:gd name="T20" fmla="*/ 22968 w 2840382"/>
              <a:gd name="T21" fmla="*/ 804404 h 748700"/>
              <a:gd name="T22" fmla="*/ 0 w 2840382"/>
              <a:gd name="T23" fmla="*/ 745808 h 748700"/>
              <a:gd name="T24" fmla="*/ 0 w 2840382"/>
              <a:gd name="T25" fmla="*/ 82868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8064A2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First Stage Application Form submitted.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The Foundation will respond by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17 March 2017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reeform 60"/>
          <p:cNvSpPr>
            <a:spLocks/>
          </p:cNvSpPr>
          <p:nvPr/>
        </p:nvSpPr>
        <p:spPr bwMode="auto">
          <a:xfrm>
            <a:off x="314959" y="1484784"/>
            <a:ext cx="2974976" cy="790575"/>
          </a:xfrm>
          <a:custGeom>
            <a:avLst/>
            <a:gdLst>
              <a:gd name="T0" fmla="*/ 0 w 2840382"/>
              <a:gd name="T1" fmla="*/ 79058 h 748700"/>
              <a:gd name="T2" fmla="*/ 22968 w 2840382"/>
              <a:gd name="T3" fmla="*/ 23155 h 748700"/>
              <a:gd name="T4" fmla="*/ 78418 w 2840382"/>
              <a:gd name="T5" fmla="*/ 0 h 748700"/>
              <a:gd name="T6" fmla="*/ 2896557 w 2840382"/>
              <a:gd name="T7" fmla="*/ 0 h 748700"/>
              <a:gd name="T8" fmla="*/ 2952007 w 2840382"/>
              <a:gd name="T9" fmla="*/ 23155 h 748700"/>
              <a:gd name="T10" fmla="*/ 2974975 w 2840382"/>
              <a:gd name="T11" fmla="*/ 79058 h 748700"/>
              <a:gd name="T12" fmla="*/ 2974975 w 2840382"/>
              <a:gd name="T13" fmla="*/ 711518 h 748700"/>
              <a:gd name="T14" fmla="*/ 2952007 w 2840382"/>
              <a:gd name="T15" fmla="*/ 767420 h 748700"/>
              <a:gd name="T16" fmla="*/ 2896557 w 2840382"/>
              <a:gd name="T17" fmla="*/ 790575 h 748700"/>
              <a:gd name="T18" fmla="*/ 78418 w 2840382"/>
              <a:gd name="T19" fmla="*/ 790575 h 748700"/>
              <a:gd name="T20" fmla="*/ 22968 w 2840382"/>
              <a:gd name="T21" fmla="*/ 767420 h 748700"/>
              <a:gd name="T22" fmla="*/ 0 w 2840382"/>
              <a:gd name="T23" fmla="*/ 711518 h 748700"/>
              <a:gd name="T24" fmla="*/ 0 w 2840382"/>
              <a:gd name="T25" fmla="*/ 79058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7160A8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successful, you will receive an email invitation to submit a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Second Stage Application Form.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>
          <a:xfrm>
            <a:off x="1619091" y="3645024"/>
            <a:ext cx="352425" cy="257175"/>
          </a:xfrm>
          <a:custGeom>
            <a:avLst/>
            <a:gdLst>
              <a:gd name="connsiteX0" fmla="*/ 0 w 280762"/>
              <a:gd name="connsiteY0" fmla="*/ 67383 h 336915"/>
              <a:gd name="connsiteX1" fmla="*/ 140381 w 280762"/>
              <a:gd name="connsiteY1" fmla="*/ 67383 h 336915"/>
              <a:gd name="connsiteX2" fmla="*/ 140381 w 280762"/>
              <a:gd name="connsiteY2" fmla="*/ 0 h 336915"/>
              <a:gd name="connsiteX3" fmla="*/ 280762 w 280762"/>
              <a:gd name="connsiteY3" fmla="*/ 168458 h 336915"/>
              <a:gd name="connsiteX4" fmla="*/ 140381 w 280762"/>
              <a:gd name="connsiteY4" fmla="*/ 336915 h 336915"/>
              <a:gd name="connsiteX5" fmla="*/ 140381 w 280762"/>
              <a:gd name="connsiteY5" fmla="*/ 269532 h 336915"/>
              <a:gd name="connsiteX6" fmla="*/ 0 w 280762"/>
              <a:gd name="connsiteY6" fmla="*/ 269532 h 336915"/>
              <a:gd name="connsiteX7" fmla="*/ 0 w 280762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762" h="336915">
                <a:moveTo>
                  <a:pt x="224609" y="1"/>
                </a:moveTo>
                <a:lnTo>
                  <a:pt x="224609" y="168458"/>
                </a:lnTo>
                <a:lnTo>
                  <a:pt x="280762" y="168458"/>
                </a:lnTo>
                <a:lnTo>
                  <a:pt x="140381" y="336914"/>
                </a:lnTo>
                <a:lnTo>
                  <a:pt x="0" y="168458"/>
                </a:lnTo>
                <a:lnTo>
                  <a:pt x="56153" y="168458"/>
                </a:lnTo>
                <a:lnTo>
                  <a:pt x="56153" y="1"/>
                </a:lnTo>
                <a:lnTo>
                  <a:pt x="224609" y="1"/>
                </a:lnTo>
                <a:close/>
              </a:path>
            </a:pathLst>
          </a:custGeom>
          <a:solidFill>
            <a:srgbClr val="8064A2">
              <a:hueOff val="-892954"/>
              <a:satOff val="5380"/>
              <a:lumOff val="431"/>
              <a:alphaOff val="0"/>
            </a:srgbClr>
          </a:solidFill>
          <a:ln>
            <a:noFill/>
          </a:ln>
          <a:effectLst/>
        </p:spPr>
        <p:txBody>
          <a:bodyPr lIns="67384" tIns="1" rIns="67383" bIns="84229" spcCol="1270" anchor="ctr"/>
          <a:lstStyle/>
          <a:p>
            <a:endParaRPr lang="en-GB"/>
          </a:p>
        </p:txBody>
      </p:sp>
      <p:sp>
        <p:nvSpPr>
          <p:cNvPr id="10" name="Freeform 54"/>
          <p:cNvSpPr>
            <a:spLocks/>
          </p:cNvSpPr>
          <p:nvPr/>
        </p:nvSpPr>
        <p:spPr bwMode="auto">
          <a:xfrm>
            <a:off x="320674" y="2636912"/>
            <a:ext cx="2974976" cy="892175"/>
          </a:xfrm>
          <a:custGeom>
            <a:avLst/>
            <a:gdLst>
              <a:gd name="T0" fmla="*/ 0 w 2840382"/>
              <a:gd name="T1" fmla="*/ 89218 h 748700"/>
              <a:gd name="T2" fmla="*/ 22968 w 2840382"/>
              <a:gd name="T3" fmla="*/ 26131 h 748700"/>
              <a:gd name="T4" fmla="*/ 78418 w 2840382"/>
              <a:gd name="T5" fmla="*/ 0 h 748700"/>
              <a:gd name="T6" fmla="*/ 2896557 w 2840382"/>
              <a:gd name="T7" fmla="*/ 0 h 748700"/>
              <a:gd name="T8" fmla="*/ 2952007 w 2840382"/>
              <a:gd name="T9" fmla="*/ 26131 h 748700"/>
              <a:gd name="T10" fmla="*/ 2974975 w 2840382"/>
              <a:gd name="T11" fmla="*/ 89218 h 748700"/>
              <a:gd name="T12" fmla="*/ 2974975 w 2840382"/>
              <a:gd name="T13" fmla="*/ 802958 h 748700"/>
              <a:gd name="T14" fmla="*/ 2952007 w 2840382"/>
              <a:gd name="T15" fmla="*/ 866044 h 748700"/>
              <a:gd name="T16" fmla="*/ 2896557 w 2840382"/>
              <a:gd name="T17" fmla="*/ 892175 h 748700"/>
              <a:gd name="T18" fmla="*/ 78418 w 2840382"/>
              <a:gd name="T19" fmla="*/ 892175 h 748700"/>
              <a:gd name="T20" fmla="*/ 22968 w 2840382"/>
              <a:gd name="T21" fmla="*/ 866044 h 748700"/>
              <a:gd name="T22" fmla="*/ 0 w 2840382"/>
              <a:gd name="T23" fmla="*/ 802958 h 748700"/>
              <a:gd name="T24" fmla="*/ 0 w 2840382"/>
              <a:gd name="T25" fmla="*/ 89218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5767B4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Referees receive a copy of your application and an assessment form. They submit the form before the referees’ deadline, 17:00 UK time on 1 April 2017.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>
          <a:xfrm rot="21594313">
            <a:off x="1626235" y="8438515"/>
            <a:ext cx="352425" cy="241300"/>
          </a:xfrm>
          <a:custGeom>
            <a:avLst/>
            <a:gdLst>
              <a:gd name="connsiteX0" fmla="*/ 0 w 262631"/>
              <a:gd name="connsiteY0" fmla="*/ 67383 h 336915"/>
              <a:gd name="connsiteX1" fmla="*/ 131316 w 262631"/>
              <a:gd name="connsiteY1" fmla="*/ 67383 h 336915"/>
              <a:gd name="connsiteX2" fmla="*/ 131316 w 262631"/>
              <a:gd name="connsiteY2" fmla="*/ 0 h 336915"/>
              <a:gd name="connsiteX3" fmla="*/ 262631 w 262631"/>
              <a:gd name="connsiteY3" fmla="*/ 168458 h 336915"/>
              <a:gd name="connsiteX4" fmla="*/ 131316 w 262631"/>
              <a:gd name="connsiteY4" fmla="*/ 336915 h 336915"/>
              <a:gd name="connsiteX5" fmla="*/ 131316 w 262631"/>
              <a:gd name="connsiteY5" fmla="*/ 269532 h 336915"/>
              <a:gd name="connsiteX6" fmla="*/ 0 w 262631"/>
              <a:gd name="connsiteY6" fmla="*/ 269532 h 336915"/>
              <a:gd name="connsiteX7" fmla="*/ 0 w 262631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631" h="336915">
                <a:moveTo>
                  <a:pt x="210105" y="0"/>
                </a:moveTo>
                <a:lnTo>
                  <a:pt x="210105" y="168458"/>
                </a:lnTo>
                <a:lnTo>
                  <a:pt x="262631" y="168458"/>
                </a:lnTo>
                <a:lnTo>
                  <a:pt x="131315" y="336915"/>
                </a:lnTo>
                <a:lnTo>
                  <a:pt x="0" y="168458"/>
                </a:lnTo>
                <a:lnTo>
                  <a:pt x="52526" y="168458"/>
                </a:lnTo>
                <a:lnTo>
                  <a:pt x="52526" y="0"/>
                </a:lnTo>
                <a:lnTo>
                  <a:pt x="210105" y="0"/>
                </a:lnTo>
                <a:close/>
              </a:path>
            </a:pathLst>
          </a:custGeom>
          <a:solidFill>
            <a:srgbClr val="8064A2">
              <a:hueOff val="-2678862"/>
              <a:satOff val="16139"/>
              <a:lumOff val="1294"/>
              <a:alphaOff val="0"/>
            </a:srgbClr>
          </a:solidFill>
          <a:ln>
            <a:noFill/>
          </a:ln>
          <a:effectLst/>
        </p:spPr>
        <p:txBody>
          <a:bodyPr lIns="67383" tIns="-1" rIns="67382" bIns="78789" spcCol="1270" anchor="ctr"/>
          <a:lstStyle/>
          <a:p>
            <a:endParaRPr lang="en-GB"/>
          </a:p>
        </p:txBody>
      </p:sp>
      <p:sp>
        <p:nvSpPr>
          <p:cNvPr id="12" name="Freeform 56"/>
          <p:cNvSpPr>
            <a:spLocks/>
          </p:cNvSpPr>
          <p:nvPr/>
        </p:nvSpPr>
        <p:spPr bwMode="auto">
          <a:xfrm>
            <a:off x="346075" y="3902199"/>
            <a:ext cx="2973388" cy="817562"/>
          </a:xfrm>
          <a:custGeom>
            <a:avLst/>
            <a:gdLst>
              <a:gd name="T0" fmla="*/ 0 w 2840382"/>
              <a:gd name="T1" fmla="*/ 81725 h 748700"/>
              <a:gd name="T2" fmla="*/ 22953 w 2840382"/>
              <a:gd name="T3" fmla="*/ 23937 h 748700"/>
              <a:gd name="T4" fmla="*/ 78368 w 2840382"/>
              <a:gd name="T5" fmla="*/ 0 h 748700"/>
              <a:gd name="T6" fmla="*/ 2894702 w 2840382"/>
              <a:gd name="T7" fmla="*/ 0 h 748700"/>
              <a:gd name="T8" fmla="*/ 2950117 w 2840382"/>
              <a:gd name="T9" fmla="*/ 23937 h 748700"/>
              <a:gd name="T10" fmla="*/ 2973070 w 2840382"/>
              <a:gd name="T11" fmla="*/ 81725 h 748700"/>
              <a:gd name="T12" fmla="*/ 2973070 w 2840382"/>
              <a:gd name="T13" fmla="*/ 735521 h 748700"/>
              <a:gd name="T14" fmla="*/ 2950117 w 2840382"/>
              <a:gd name="T15" fmla="*/ 793308 h 748700"/>
              <a:gd name="T16" fmla="*/ 2894702 w 2840382"/>
              <a:gd name="T17" fmla="*/ 817245 h 748700"/>
              <a:gd name="T18" fmla="*/ 78368 w 2840382"/>
              <a:gd name="T19" fmla="*/ 817245 h 748700"/>
              <a:gd name="T20" fmla="*/ 22953 w 2840382"/>
              <a:gd name="T21" fmla="*/ 793308 h 748700"/>
              <a:gd name="T22" fmla="*/ 0 w 2840382"/>
              <a:gd name="T23" fmla="*/ 735521 h 748700"/>
              <a:gd name="T24" fmla="*/ 0 w 2840382"/>
              <a:gd name="T25" fmla="*/ 81725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537ABA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Assessment of Second Stage Application including the supporting documents and referees’ appraisals.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>
          <a:xfrm rot="5447">
            <a:off x="1631950" y="9610090"/>
            <a:ext cx="352425" cy="273050"/>
          </a:xfrm>
          <a:custGeom>
            <a:avLst/>
            <a:gdLst>
              <a:gd name="connsiteX0" fmla="*/ 0 w 298894"/>
              <a:gd name="connsiteY0" fmla="*/ 67383 h 336915"/>
              <a:gd name="connsiteX1" fmla="*/ 149447 w 298894"/>
              <a:gd name="connsiteY1" fmla="*/ 67383 h 336915"/>
              <a:gd name="connsiteX2" fmla="*/ 149447 w 298894"/>
              <a:gd name="connsiteY2" fmla="*/ 0 h 336915"/>
              <a:gd name="connsiteX3" fmla="*/ 298894 w 298894"/>
              <a:gd name="connsiteY3" fmla="*/ 168458 h 336915"/>
              <a:gd name="connsiteX4" fmla="*/ 149447 w 298894"/>
              <a:gd name="connsiteY4" fmla="*/ 336915 h 336915"/>
              <a:gd name="connsiteX5" fmla="*/ 149447 w 298894"/>
              <a:gd name="connsiteY5" fmla="*/ 269532 h 336915"/>
              <a:gd name="connsiteX6" fmla="*/ 0 w 298894"/>
              <a:gd name="connsiteY6" fmla="*/ 269532 h 336915"/>
              <a:gd name="connsiteX7" fmla="*/ 0 w 298894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8894" h="336915">
                <a:moveTo>
                  <a:pt x="239115" y="1"/>
                </a:moveTo>
                <a:lnTo>
                  <a:pt x="239115" y="168458"/>
                </a:lnTo>
                <a:lnTo>
                  <a:pt x="298894" y="168458"/>
                </a:lnTo>
                <a:lnTo>
                  <a:pt x="149447" y="336914"/>
                </a:lnTo>
                <a:lnTo>
                  <a:pt x="0" y="168458"/>
                </a:lnTo>
                <a:lnTo>
                  <a:pt x="59779" y="168458"/>
                </a:lnTo>
                <a:lnTo>
                  <a:pt x="59779" y="1"/>
                </a:lnTo>
                <a:lnTo>
                  <a:pt x="239115" y="1"/>
                </a:lnTo>
                <a:close/>
              </a:path>
            </a:pathLst>
          </a:custGeom>
          <a:solidFill>
            <a:srgbClr val="8064A2">
              <a:hueOff val="-3571816"/>
              <a:satOff val="21519"/>
              <a:lumOff val="1725"/>
              <a:alphaOff val="0"/>
            </a:srgbClr>
          </a:solidFill>
          <a:ln>
            <a:noFill/>
          </a:ln>
          <a:effectLst/>
        </p:spPr>
        <p:txBody>
          <a:bodyPr lIns="67382" tIns="0" rIns="67384" bIns="89668" spcCol="1270" anchor="ctr"/>
          <a:lstStyle/>
          <a:p>
            <a:endParaRPr lang="en-GB"/>
          </a:p>
        </p:txBody>
      </p:sp>
      <p:sp>
        <p:nvSpPr>
          <p:cNvPr id="14" name="Freeform 59"/>
          <p:cNvSpPr>
            <a:spLocks/>
          </p:cNvSpPr>
          <p:nvPr/>
        </p:nvSpPr>
        <p:spPr bwMode="auto">
          <a:xfrm>
            <a:off x="320675" y="5034325"/>
            <a:ext cx="2974975" cy="1066800"/>
          </a:xfrm>
          <a:custGeom>
            <a:avLst/>
            <a:gdLst>
              <a:gd name="T0" fmla="*/ 0 w 2840382"/>
              <a:gd name="T1" fmla="*/ 106680 h 748700"/>
              <a:gd name="T2" fmla="*/ 22968 w 2840382"/>
              <a:gd name="T3" fmla="*/ 31246 h 748700"/>
              <a:gd name="T4" fmla="*/ 78418 w 2840382"/>
              <a:gd name="T5" fmla="*/ 0 h 748700"/>
              <a:gd name="T6" fmla="*/ 2896557 w 2840382"/>
              <a:gd name="T7" fmla="*/ 0 h 748700"/>
              <a:gd name="T8" fmla="*/ 2952007 w 2840382"/>
              <a:gd name="T9" fmla="*/ 31246 h 748700"/>
              <a:gd name="T10" fmla="*/ 2974975 w 2840382"/>
              <a:gd name="T11" fmla="*/ 106680 h 748700"/>
              <a:gd name="T12" fmla="*/ 2974975 w 2840382"/>
              <a:gd name="T13" fmla="*/ 960120 h 748700"/>
              <a:gd name="T14" fmla="*/ 2952007 w 2840382"/>
              <a:gd name="T15" fmla="*/ 1035554 h 748700"/>
              <a:gd name="T16" fmla="*/ 2896557 w 2840382"/>
              <a:gd name="T17" fmla="*/ 1066800 h 748700"/>
              <a:gd name="T18" fmla="*/ 78418 w 2840382"/>
              <a:gd name="T19" fmla="*/ 1066800 h 748700"/>
              <a:gd name="T20" fmla="*/ 22968 w 2840382"/>
              <a:gd name="T21" fmla="*/ 1035554 h 748700"/>
              <a:gd name="T22" fmla="*/ 0 w 2840382"/>
              <a:gd name="T23" fmla="*/ 960120 h 748700"/>
              <a:gd name="T24" fmla="*/ 0 w 2840382"/>
              <a:gd name="T25" fmla="*/ 106680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4F91C0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your application is successful, you will receive an official award letter and agreement in July 2017. You will be asked to sign these documents and return them to the Foundation.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58"/>
          <p:cNvSpPr>
            <a:spLocks/>
          </p:cNvSpPr>
          <p:nvPr/>
        </p:nvSpPr>
        <p:spPr bwMode="auto">
          <a:xfrm>
            <a:off x="3497629" y="5034325"/>
            <a:ext cx="2974975" cy="909637"/>
          </a:xfrm>
          <a:custGeom>
            <a:avLst/>
            <a:gdLst>
              <a:gd name="T0" fmla="*/ 0 w 2840382"/>
              <a:gd name="T1" fmla="*/ 90932 h 748700"/>
              <a:gd name="T2" fmla="*/ 22968 w 2840382"/>
              <a:gd name="T3" fmla="*/ 26633 h 748700"/>
              <a:gd name="T4" fmla="*/ 78418 w 2840382"/>
              <a:gd name="T5" fmla="*/ 0 h 748700"/>
              <a:gd name="T6" fmla="*/ 2896557 w 2840382"/>
              <a:gd name="T7" fmla="*/ 0 h 748700"/>
              <a:gd name="T8" fmla="*/ 2952007 w 2840382"/>
              <a:gd name="T9" fmla="*/ 26633 h 748700"/>
              <a:gd name="T10" fmla="*/ 2974975 w 2840382"/>
              <a:gd name="T11" fmla="*/ 90932 h 748700"/>
              <a:gd name="T12" fmla="*/ 2974975 w 2840382"/>
              <a:gd name="T13" fmla="*/ 818388 h 748700"/>
              <a:gd name="T14" fmla="*/ 2952007 w 2840382"/>
              <a:gd name="T15" fmla="*/ 882687 h 748700"/>
              <a:gd name="T16" fmla="*/ 2896557 w 2840382"/>
              <a:gd name="T17" fmla="*/ 909320 h 748700"/>
              <a:gd name="T18" fmla="*/ 78418 w 2840382"/>
              <a:gd name="T19" fmla="*/ 909320 h 748700"/>
              <a:gd name="T20" fmla="*/ 22968 w 2840382"/>
              <a:gd name="T21" fmla="*/ 882687 h 748700"/>
              <a:gd name="T22" fmla="*/ 0 w 2840382"/>
              <a:gd name="T23" fmla="*/ 818388 h 748700"/>
              <a:gd name="T24" fmla="*/ 0 w 2840382"/>
              <a:gd name="T25" fmla="*/ 90932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4BACC6"/>
          </a:solidFill>
          <a:ln w="254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56219" tIns="56219" rIns="56219" bIns="56219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If unsuccessful, you will be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notified in July 2017.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3563888" y="1484783"/>
            <a:ext cx="2974975" cy="836852"/>
          </a:xfrm>
          <a:custGeom>
            <a:avLst/>
            <a:gdLst>
              <a:gd name="T0" fmla="*/ 0 w 2840382"/>
              <a:gd name="T1" fmla="*/ 79081 h 748700"/>
              <a:gd name="T2" fmla="*/ 22965 w 2840382"/>
              <a:gd name="T3" fmla="*/ 23162 h 748700"/>
              <a:gd name="T4" fmla="*/ 78408 w 2840382"/>
              <a:gd name="T5" fmla="*/ 0 h 748700"/>
              <a:gd name="T6" fmla="*/ 2896205 w 2840382"/>
              <a:gd name="T7" fmla="*/ 0 h 748700"/>
              <a:gd name="T8" fmla="*/ 2951648 w 2840382"/>
              <a:gd name="T9" fmla="*/ 23162 h 748700"/>
              <a:gd name="T10" fmla="*/ 2974613 w 2840382"/>
              <a:gd name="T11" fmla="*/ 79081 h 748700"/>
              <a:gd name="T12" fmla="*/ 2974613 w 2840382"/>
              <a:gd name="T13" fmla="*/ 711731 h 748700"/>
              <a:gd name="T14" fmla="*/ 2951648 w 2840382"/>
              <a:gd name="T15" fmla="*/ 767650 h 748700"/>
              <a:gd name="T16" fmla="*/ 2896205 w 2840382"/>
              <a:gd name="T17" fmla="*/ 790812 h 748700"/>
              <a:gd name="T18" fmla="*/ 78408 w 2840382"/>
              <a:gd name="T19" fmla="*/ 790812 h 748700"/>
              <a:gd name="T20" fmla="*/ 22965 w 2840382"/>
              <a:gd name="T21" fmla="*/ 767650 h 748700"/>
              <a:gd name="T22" fmla="*/ 0 w 2840382"/>
              <a:gd name="T23" fmla="*/ 711731 h 748700"/>
              <a:gd name="T24" fmla="*/ 0 w 2840382"/>
              <a:gd name="T25" fmla="*/ 79081 h 7487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840382"/>
              <a:gd name="T40" fmla="*/ 0 h 748700"/>
              <a:gd name="T41" fmla="*/ 2840382 w 2840382"/>
              <a:gd name="T42" fmla="*/ 748700 h 7487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840382" h="748700">
                <a:moveTo>
                  <a:pt x="0" y="74870"/>
                </a:moveTo>
                <a:cubicBezTo>
                  <a:pt x="0" y="55013"/>
                  <a:pt x="7888" y="35970"/>
                  <a:pt x="21929" y="21929"/>
                </a:cubicBezTo>
                <a:cubicBezTo>
                  <a:pt x="35970" y="7888"/>
                  <a:pt x="55013" y="0"/>
                  <a:pt x="74870" y="0"/>
                </a:cubicBezTo>
                <a:lnTo>
                  <a:pt x="2765512" y="0"/>
                </a:lnTo>
                <a:cubicBezTo>
                  <a:pt x="2785369" y="0"/>
                  <a:pt x="2804412" y="7888"/>
                  <a:pt x="2818453" y="21929"/>
                </a:cubicBezTo>
                <a:cubicBezTo>
                  <a:pt x="2832494" y="35970"/>
                  <a:pt x="2840382" y="55013"/>
                  <a:pt x="2840382" y="74870"/>
                </a:cubicBezTo>
                <a:lnTo>
                  <a:pt x="2840382" y="673830"/>
                </a:lnTo>
                <a:cubicBezTo>
                  <a:pt x="2840382" y="693687"/>
                  <a:pt x="2832494" y="712730"/>
                  <a:pt x="2818453" y="726771"/>
                </a:cubicBezTo>
                <a:cubicBezTo>
                  <a:pt x="2804412" y="740812"/>
                  <a:pt x="2785369" y="748700"/>
                  <a:pt x="2765512" y="748700"/>
                </a:cubicBezTo>
                <a:lnTo>
                  <a:pt x="74870" y="748700"/>
                </a:lnTo>
                <a:cubicBezTo>
                  <a:pt x="55013" y="748700"/>
                  <a:pt x="35970" y="740812"/>
                  <a:pt x="21929" y="726771"/>
                </a:cubicBezTo>
                <a:cubicBezTo>
                  <a:pt x="7888" y="712730"/>
                  <a:pt x="0" y="693687"/>
                  <a:pt x="0" y="673830"/>
                </a:cubicBezTo>
                <a:lnTo>
                  <a:pt x="0" y="74870"/>
                </a:lnTo>
                <a:close/>
              </a:path>
            </a:pathLst>
          </a:custGeom>
          <a:solidFill>
            <a:srgbClr val="4BACC6"/>
          </a:solidFill>
          <a:ln w="25400" algn="ctr">
            <a:solidFill>
              <a:srgbClr val="FFFFFF"/>
            </a:solidFill>
            <a:miter lim="800000"/>
            <a:headEnd/>
            <a:tailEnd/>
          </a:ln>
        </p:spPr>
        <p:txBody>
          <a:bodyPr rot="0" vert="horz" wrap="square" lIns="56219" tIns="56219" rIns="56219" bIns="56219" anchor="ctr" anchorCtr="0" upright="1"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/>
                <a:ea typeface="Times New Roman"/>
                <a:cs typeface="Arial"/>
              </a:rPr>
              <a:t>If unsuccessful, you will be notified</a:t>
            </a:r>
            <a:endParaRPr lang="en-GB" sz="1200" dirty="0">
              <a:effectLst/>
              <a:latin typeface="Times New Roman"/>
              <a:ea typeface="Times New Roman"/>
            </a:endParaRPr>
          </a:p>
          <a:p>
            <a:pPr algn="ctr">
              <a:lnSpc>
                <a:spcPct val="90000"/>
              </a:lnSpc>
            </a:pPr>
            <a:r>
              <a:rPr lang="en-GB" sz="1200" kern="1200" dirty="0">
                <a:solidFill>
                  <a:srgbClr val="FFFFFF"/>
                </a:solidFill>
                <a:effectLst/>
                <a:latin typeface="Calibri"/>
                <a:ea typeface="Times New Roman"/>
                <a:cs typeface="Arial"/>
              </a:rPr>
              <a:t>by 17 </a:t>
            </a:r>
            <a:r>
              <a:rPr lang="en-GB" sz="1200" dirty="0" smtClean="0">
                <a:solidFill>
                  <a:srgbClr val="FFFFFF"/>
                </a:solidFill>
                <a:latin typeface="Calibri"/>
                <a:ea typeface="Times New Roman"/>
                <a:cs typeface="Arial"/>
              </a:rPr>
              <a:t>March </a:t>
            </a:r>
            <a:r>
              <a:rPr lang="en-GB" sz="1200" kern="1200" dirty="0" smtClean="0">
                <a:solidFill>
                  <a:srgbClr val="FFFFFF"/>
                </a:solidFill>
                <a:effectLst/>
                <a:latin typeface="Calibri"/>
                <a:ea typeface="Times New Roman"/>
                <a:cs typeface="Arial"/>
              </a:rPr>
              <a:t>2017.</a:t>
            </a:r>
            <a:endParaRPr lang="en-GB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638" algn="l"/>
                <a:tab pos="549275" algn="l"/>
                <a:tab pos="822325" algn="l"/>
                <a:tab pos="1096963" algn="l"/>
                <a:tab pos="1371600" algn="l"/>
              </a:tabLst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>
          <a:xfrm>
            <a:off x="1517926" y="1202830"/>
            <a:ext cx="352425" cy="257175"/>
          </a:xfrm>
          <a:custGeom>
            <a:avLst/>
            <a:gdLst>
              <a:gd name="connsiteX0" fmla="*/ 0 w 280762"/>
              <a:gd name="connsiteY0" fmla="*/ 67383 h 336915"/>
              <a:gd name="connsiteX1" fmla="*/ 140381 w 280762"/>
              <a:gd name="connsiteY1" fmla="*/ 67383 h 336915"/>
              <a:gd name="connsiteX2" fmla="*/ 140381 w 280762"/>
              <a:gd name="connsiteY2" fmla="*/ 0 h 336915"/>
              <a:gd name="connsiteX3" fmla="*/ 280762 w 280762"/>
              <a:gd name="connsiteY3" fmla="*/ 168458 h 336915"/>
              <a:gd name="connsiteX4" fmla="*/ 140381 w 280762"/>
              <a:gd name="connsiteY4" fmla="*/ 336915 h 336915"/>
              <a:gd name="connsiteX5" fmla="*/ 140381 w 280762"/>
              <a:gd name="connsiteY5" fmla="*/ 269532 h 336915"/>
              <a:gd name="connsiteX6" fmla="*/ 0 w 280762"/>
              <a:gd name="connsiteY6" fmla="*/ 269532 h 336915"/>
              <a:gd name="connsiteX7" fmla="*/ 0 w 280762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762" h="336915">
                <a:moveTo>
                  <a:pt x="224609" y="1"/>
                </a:moveTo>
                <a:lnTo>
                  <a:pt x="224609" y="168458"/>
                </a:lnTo>
                <a:lnTo>
                  <a:pt x="280762" y="168458"/>
                </a:lnTo>
                <a:lnTo>
                  <a:pt x="140381" y="336914"/>
                </a:lnTo>
                <a:lnTo>
                  <a:pt x="0" y="168458"/>
                </a:lnTo>
                <a:lnTo>
                  <a:pt x="56153" y="168458"/>
                </a:lnTo>
                <a:lnTo>
                  <a:pt x="56153" y="1"/>
                </a:lnTo>
                <a:lnTo>
                  <a:pt x="224609" y="1"/>
                </a:lnTo>
                <a:close/>
              </a:path>
            </a:pathLst>
          </a:custGeom>
          <a:solidFill>
            <a:srgbClr val="8064A2">
              <a:hueOff val="-892954"/>
              <a:satOff val="5380"/>
              <a:lumOff val="431"/>
              <a:alphaOff val="0"/>
            </a:srgbClr>
          </a:solidFill>
          <a:ln>
            <a:noFill/>
          </a:ln>
          <a:effectLst/>
        </p:spPr>
        <p:txBody>
          <a:bodyPr lIns="67384" tIns="1" rIns="67383" bIns="84229" spcCol="1270" anchor="ctr"/>
          <a:lstStyle/>
          <a:p>
            <a:endParaRPr lang="en-GB"/>
          </a:p>
        </p:txBody>
      </p:sp>
      <p:sp>
        <p:nvSpPr>
          <p:cNvPr id="22" name="Freeform 21"/>
          <p:cNvSpPr>
            <a:spLocks/>
          </p:cNvSpPr>
          <p:nvPr/>
        </p:nvSpPr>
        <p:spPr>
          <a:xfrm>
            <a:off x="1632167" y="4775466"/>
            <a:ext cx="352425" cy="257175"/>
          </a:xfrm>
          <a:custGeom>
            <a:avLst/>
            <a:gdLst>
              <a:gd name="connsiteX0" fmla="*/ 0 w 280762"/>
              <a:gd name="connsiteY0" fmla="*/ 67383 h 336915"/>
              <a:gd name="connsiteX1" fmla="*/ 140381 w 280762"/>
              <a:gd name="connsiteY1" fmla="*/ 67383 h 336915"/>
              <a:gd name="connsiteX2" fmla="*/ 140381 w 280762"/>
              <a:gd name="connsiteY2" fmla="*/ 0 h 336915"/>
              <a:gd name="connsiteX3" fmla="*/ 280762 w 280762"/>
              <a:gd name="connsiteY3" fmla="*/ 168458 h 336915"/>
              <a:gd name="connsiteX4" fmla="*/ 140381 w 280762"/>
              <a:gd name="connsiteY4" fmla="*/ 336915 h 336915"/>
              <a:gd name="connsiteX5" fmla="*/ 140381 w 280762"/>
              <a:gd name="connsiteY5" fmla="*/ 269532 h 336915"/>
              <a:gd name="connsiteX6" fmla="*/ 0 w 280762"/>
              <a:gd name="connsiteY6" fmla="*/ 269532 h 336915"/>
              <a:gd name="connsiteX7" fmla="*/ 0 w 280762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762" h="336915">
                <a:moveTo>
                  <a:pt x="224609" y="1"/>
                </a:moveTo>
                <a:lnTo>
                  <a:pt x="224609" y="168458"/>
                </a:lnTo>
                <a:lnTo>
                  <a:pt x="280762" y="168458"/>
                </a:lnTo>
                <a:lnTo>
                  <a:pt x="140381" y="336914"/>
                </a:lnTo>
                <a:lnTo>
                  <a:pt x="0" y="168458"/>
                </a:lnTo>
                <a:lnTo>
                  <a:pt x="56153" y="168458"/>
                </a:lnTo>
                <a:lnTo>
                  <a:pt x="56153" y="1"/>
                </a:lnTo>
                <a:lnTo>
                  <a:pt x="224609" y="1"/>
                </a:lnTo>
                <a:close/>
              </a:path>
            </a:pathLst>
          </a:custGeom>
          <a:solidFill>
            <a:srgbClr val="8064A2">
              <a:hueOff val="-892954"/>
              <a:satOff val="5380"/>
              <a:lumOff val="431"/>
              <a:alphaOff val="0"/>
            </a:srgbClr>
          </a:solidFill>
          <a:ln>
            <a:noFill/>
          </a:ln>
          <a:effectLst/>
        </p:spPr>
        <p:txBody>
          <a:bodyPr lIns="67384" tIns="1" rIns="67383" bIns="84229" spcCol="1270" anchor="ctr"/>
          <a:lstStyle/>
          <a:p>
            <a:endParaRPr lang="en-GB"/>
          </a:p>
        </p:txBody>
      </p:sp>
      <p:sp>
        <p:nvSpPr>
          <p:cNvPr id="23" name="Freeform 22"/>
          <p:cNvSpPr>
            <a:spLocks/>
          </p:cNvSpPr>
          <p:nvPr/>
        </p:nvSpPr>
        <p:spPr>
          <a:xfrm>
            <a:off x="1517925" y="2356599"/>
            <a:ext cx="352425" cy="257175"/>
          </a:xfrm>
          <a:custGeom>
            <a:avLst/>
            <a:gdLst>
              <a:gd name="connsiteX0" fmla="*/ 0 w 280762"/>
              <a:gd name="connsiteY0" fmla="*/ 67383 h 336915"/>
              <a:gd name="connsiteX1" fmla="*/ 140381 w 280762"/>
              <a:gd name="connsiteY1" fmla="*/ 67383 h 336915"/>
              <a:gd name="connsiteX2" fmla="*/ 140381 w 280762"/>
              <a:gd name="connsiteY2" fmla="*/ 0 h 336915"/>
              <a:gd name="connsiteX3" fmla="*/ 280762 w 280762"/>
              <a:gd name="connsiteY3" fmla="*/ 168458 h 336915"/>
              <a:gd name="connsiteX4" fmla="*/ 140381 w 280762"/>
              <a:gd name="connsiteY4" fmla="*/ 336915 h 336915"/>
              <a:gd name="connsiteX5" fmla="*/ 140381 w 280762"/>
              <a:gd name="connsiteY5" fmla="*/ 269532 h 336915"/>
              <a:gd name="connsiteX6" fmla="*/ 0 w 280762"/>
              <a:gd name="connsiteY6" fmla="*/ 269532 h 336915"/>
              <a:gd name="connsiteX7" fmla="*/ 0 w 280762"/>
              <a:gd name="connsiteY7" fmla="*/ 67383 h 336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0762" h="336915">
                <a:moveTo>
                  <a:pt x="224609" y="1"/>
                </a:moveTo>
                <a:lnTo>
                  <a:pt x="224609" y="168458"/>
                </a:lnTo>
                <a:lnTo>
                  <a:pt x="280762" y="168458"/>
                </a:lnTo>
                <a:lnTo>
                  <a:pt x="140381" y="336914"/>
                </a:lnTo>
                <a:lnTo>
                  <a:pt x="0" y="168458"/>
                </a:lnTo>
                <a:lnTo>
                  <a:pt x="56153" y="168458"/>
                </a:lnTo>
                <a:lnTo>
                  <a:pt x="56153" y="1"/>
                </a:lnTo>
                <a:lnTo>
                  <a:pt x="224609" y="1"/>
                </a:lnTo>
                <a:close/>
              </a:path>
            </a:pathLst>
          </a:custGeom>
          <a:solidFill>
            <a:srgbClr val="8064A2">
              <a:hueOff val="-892954"/>
              <a:satOff val="5380"/>
              <a:lumOff val="431"/>
              <a:alphaOff val="0"/>
            </a:srgbClr>
          </a:solidFill>
          <a:ln>
            <a:noFill/>
          </a:ln>
          <a:effectLst/>
        </p:spPr>
        <p:txBody>
          <a:bodyPr lIns="67384" tIns="1" rIns="67383" bIns="84229" spcCol="1270" anchor="ctr"/>
          <a:lstStyle/>
          <a:p>
            <a:endParaRPr lang="en-GB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 flipV="1">
            <a:off x="3497629" y="4188792"/>
            <a:ext cx="1998980" cy="683260"/>
          </a:xfrm>
          <a:custGeom>
            <a:avLst/>
            <a:gdLst>
              <a:gd name="T0" fmla="*/ 0 w 1943735"/>
              <a:gd name="T1" fmla="*/ 404813 h 539750"/>
              <a:gd name="T2" fmla="*/ 1741329 w 1943735"/>
              <a:gd name="T3" fmla="*/ 404813 h 539750"/>
              <a:gd name="T4" fmla="*/ 1741329 w 1943735"/>
              <a:gd name="T5" fmla="*/ 134938 h 539750"/>
              <a:gd name="T6" fmla="*/ 1673860 w 1943735"/>
              <a:gd name="T7" fmla="*/ 134938 h 539750"/>
              <a:gd name="T8" fmla="*/ 1808798 w 1943735"/>
              <a:gd name="T9" fmla="*/ 0 h 539750"/>
              <a:gd name="T10" fmla="*/ 1943735 w 1943735"/>
              <a:gd name="T11" fmla="*/ 134938 h 539750"/>
              <a:gd name="T12" fmla="*/ 1876266 w 1943735"/>
              <a:gd name="T13" fmla="*/ 134938 h 539750"/>
              <a:gd name="T14" fmla="*/ 1876266 w 1943735"/>
              <a:gd name="T15" fmla="*/ 539750 h 539750"/>
              <a:gd name="T16" fmla="*/ 0 w 1943735"/>
              <a:gd name="T17" fmla="*/ 539750 h 539750"/>
              <a:gd name="T18" fmla="*/ 0 w 1943735"/>
              <a:gd name="T19" fmla="*/ 404813 h 5397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943735" h="539750">
                <a:moveTo>
                  <a:pt x="0" y="404813"/>
                </a:moveTo>
                <a:lnTo>
                  <a:pt x="1741329" y="404813"/>
                </a:lnTo>
                <a:lnTo>
                  <a:pt x="1741329" y="134938"/>
                </a:lnTo>
                <a:lnTo>
                  <a:pt x="1673860" y="134938"/>
                </a:lnTo>
                <a:lnTo>
                  <a:pt x="1808798" y="0"/>
                </a:lnTo>
                <a:lnTo>
                  <a:pt x="1943735" y="134938"/>
                </a:lnTo>
                <a:lnTo>
                  <a:pt x="1876266" y="134938"/>
                </a:lnTo>
                <a:lnTo>
                  <a:pt x="1876266" y="539750"/>
                </a:lnTo>
                <a:lnTo>
                  <a:pt x="0" y="539750"/>
                </a:lnTo>
                <a:lnTo>
                  <a:pt x="0" y="404813"/>
                </a:lnTo>
                <a:close/>
              </a:path>
            </a:pathLst>
          </a:cu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52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Greiber/RFE</dc:creator>
  <cp:lastModifiedBy>Daniela Greiber/RFE</cp:lastModifiedBy>
  <cp:revision>1</cp:revision>
  <dcterms:created xsi:type="dcterms:W3CDTF">2017-01-10T14:42:00Z</dcterms:created>
  <dcterms:modified xsi:type="dcterms:W3CDTF">2017-01-10T14:47:53Z</dcterms:modified>
</cp:coreProperties>
</file>